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regular.fntdata"/><Relationship Id="rId25" Type="http://schemas.openxmlformats.org/officeDocument/2006/relationships/slide" Target="slides/slide20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1768ec91e5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1768ec91e5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177869c4a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177869c4a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768ec91e5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1768ec91e5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1768ec91e5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1768ec91e5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768ec91e5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1768ec91e5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1768ec91e5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1768ec91e5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768ec91e5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1768ec91e5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768ec91e5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1768ec91e5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1768ec91e5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1768ec91e5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7c473c42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17c473c42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1768ec91e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1768ec91e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180d89e38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180d89e38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1768ec91e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1768ec91e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1768ec91e5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1768ec91e5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1768ec91e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1768ec91e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1768ec91e5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1768ec91e5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768ec91e5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1768ec91e5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768ec91e5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1768ec91e5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177869c4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177869c4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108" y="1313285"/>
            <a:ext cx="3459716" cy="2670463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273" y="1401826"/>
            <a:ext cx="3268500" cy="1812900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hyperlink" Target="https://github.com/SwinTransformer/Swin-Transformer-Object-Detection" TargetMode="External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arxiv.org/abs/2010.11929v2" TargetMode="External"/><Relationship Id="rId4" Type="http://schemas.openxmlformats.org/officeDocument/2006/relationships/hyperlink" Target="https://jalammar.github.io/illustrated-transformer/" TargetMode="External"/><Relationship Id="rId5" Type="http://schemas.openxmlformats.org/officeDocument/2006/relationships/hyperlink" Target="https://arxiv.org/abs/2103.14030" TargetMode="External"/><Relationship Id="rId6" Type="http://schemas.openxmlformats.org/officeDocument/2006/relationships/hyperlink" Target="https://arxiv.org/abs/1706.03762" TargetMode="External"/><Relationship Id="rId7" Type="http://schemas.openxmlformats.org/officeDocument/2006/relationships/hyperlink" Target="https://proceedings.neurips.cc/paper/2019/file/3416a75f4cea9109507cacd8e2f2aefc-Paper.pdf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>
            <p:ph type="ctrTitle"/>
          </p:nvPr>
        </p:nvSpPr>
        <p:spPr>
          <a:xfrm>
            <a:off x="729450" y="1322450"/>
            <a:ext cx="7835700" cy="18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Swin Transformer V2: Scaling Up Capacity and Resolution</a:t>
            </a:r>
            <a:endParaRPr sz="2500"/>
          </a:p>
        </p:txBody>
      </p:sp>
      <p:pic>
        <p:nvPicPr>
          <p:cNvPr id="136" name="Google Shape;13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450" y="2440825"/>
            <a:ext cx="7486550" cy="111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 txBox="1"/>
          <p:nvPr/>
        </p:nvSpPr>
        <p:spPr>
          <a:xfrm>
            <a:off x="1002550" y="3715950"/>
            <a:ext cx="67236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https://github.com/SwinTransformer/Swin-Transformer-Object-Detection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Presented by : H.N Srikanth (SM21MTECH12012)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Mentor : Dr. C Krishna Mohan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TA :  Sai Harsha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6150" y="4078755"/>
            <a:ext cx="1219074" cy="977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idx="1" type="subTitle"/>
          </p:nvPr>
        </p:nvSpPr>
        <p:spPr>
          <a:xfrm>
            <a:off x="860875" y="1416625"/>
            <a:ext cx="7835100" cy="13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Scaling up Model Capacity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Activation values in deeper layers grow dramatically.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Post Normalization is used to reduce the activation amplitudes in the deeper layers.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Scaled Cosine attention is used to get milder attention values.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95" name="Google Shape;1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825" y="2571750"/>
            <a:ext cx="3978550" cy="246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6"/>
          <p:cNvSpPr txBox="1"/>
          <p:nvPr/>
        </p:nvSpPr>
        <p:spPr>
          <a:xfrm>
            <a:off x="6821675" y="3792250"/>
            <a:ext cx="187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Signal Propagation Plot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idx="1" type="subTitle"/>
          </p:nvPr>
        </p:nvSpPr>
        <p:spPr>
          <a:xfrm>
            <a:off x="773206" y="1396400"/>
            <a:ext cx="7988100" cy="15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Scaling up window resolution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Log spaced coordinates are used to reduce the extrapolation ratio required to transfer pre trained  model to higher window sizes.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838" y="2419375"/>
            <a:ext cx="8686326" cy="202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7"/>
          <p:cNvSpPr txBox="1"/>
          <p:nvPr/>
        </p:nvSpPr>
        <p:spPr>
          <a:xfrm>
            <a:off x="1307675" y="4527900"/>
            <a:ext cx="598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Log-spaced CPB gives better values when compared to Parametrized 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position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bias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>
            <p:ph idx="1" type="subTitle"/>
          </p:nvPr>
        </p:nvSpPr>
        <p:spPr>
          <a:xfrm>
            <a:off x="751925" y="2037775"/>
            <a:ext cx="5121600" cy="9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Layer norm is implemented after MLP block which results in Post Normalization.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This is one of the reason behind scal</a:t>
            </a:r>
            <a:r>
              <a:rPr lang="en" sz="1400"/>
              <a:t>ing</a:t>
            </a:r>
            <a:r>
              <a:rPr lang="en" sz="1400"/>
              <a:t> up the capacity.</a:t>
            </a:r>
            <a:endParaRPr sz="1400"/>
          </a:p>
        </p:txBody>
      </p:sp>
      <p:pic>
        <p:nvPicPr>
          <p:cNvPr id="209" name="Google Shape;2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7850" y="1714400"/>
            <a:ext cx="1623900" cy="239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>
            <p:ph type="ctrTitle"/>
          </p:nvPr>
        </p:nvSpPr>
        <p:spPr>
          <a:xfrm>
            <a:off x="729450" y="1322450"/>
            <a:ext cx="6985800" cy="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Other changes in SWIN Transformer block</a:t>
            </a:r>
            <a:endParaRPr sz="2500"/>
          </a:p>
        </p:txBody>
      </p:sp>
      <p:sp>
        <p:nvSpPr>
          <p:cNvPr id="215" name="Google Shape;215;p29"/>
          <p:cNvSpPr txBox="1"/>
          <p:nvPr>
            <p:ph idx="1" type="subTitle"/>
          </p:nvPr>
        </p:nvSpPr>
        <p:spPr>
          <a:xfrm>
            <a:off x="466600" y="2005100"/>
            <a:ext cx="5036400" cy="21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 scaled cosine attention approach is implemented to get rid of dominated pixel pairs.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Sim(</a:t>
            </a:r>
            <a:r>
              <a:rPr lang="en" sz="1400"/>
              <a:t>q</a:t>
            </a:r>
            <a:r>
              <a:rPr baseline="-25000" lang="en" sz="1400"/>
              <a:t>i </a:t>
            </a:r>
            <a:r>
              <a:rPr lang="en" sz="1400"/>
              <a:t>, k</a:t>
            </a:r>
            <a:r>
              <a:rPr baseline="-25000" lang="en" sz="1400"/>
              <a:t>j</a:t>
            </a:r>
            <a:r>
              <a:rPr lang="en" sz="1400"/>
              <a:t>) = cos (q</a:t>
            </a:r>
            <a:r>
              <a:rPr baseline="-25000" lang="en" sz="1400"/>
              <a:t>i</a:t>
            </a:r>
            <a:r>
              <a:rPr lang="en" sz="1400"/>
              <a:t>,k</a:t>
            </a:r>
            <a:r>
              <a:rPr baseline="-25000" lang="en" sz="1400"/>
              <a:t>j</a:t>
            </a:r>
            <a:r>
              <a:rPr lang="en" sz="1400"/>
              <a:t>)/ꞇ   + </a:t>
            </a:r>
            <a:r>
              <a:rPr i="1" lang="en" sz="1400"/>
              <a:t>B</a:t>
            </a:r>
            <a:r>
              <a:rPr baseline="-25000" i="1" lang="en" sz="1400"/>
              <a:t>i</a:t>
            </a:r>
            <a:r>
              <a:rPr baseline="-25000" i="1" lang="en" sz="1400"/>
              <a:t>j</a:t>
            </a:r>
            <a:endParaRPr baseline="-25000" i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/>
              <a:t>B</a:t>
            </a:r>
            <a:r>
              <a:rPr baseline="-25000" i="1" lang="en" sz="1400"/>
              <a:t>ij   </a:t>
            </a:r>
            <a:r>
              <a:rPr lang="en" sz="1400"/>
              <a:t>is relative position bias between i and j Ꞇ is learnable scalar.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This is another reason behind scaling up the capacity.</a:t>
            </a:r>
            <a:endParaRPr baseline="-25000" sz="1400"/>
          </a:p>
        </p:txBody>
      </p:sp>
      <p:pic>
        <p:nvPicPr>
          <p:cNvPr id="216" name="Google Shape;2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0702" y="2406275"/>
            <a:ext cx="2765475" cy="184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/>
          <p:nvPr>
            <p:ph idx="1" type="subTitle"/>
          </p:nvPr>
        </p:nvSpPr>
        <p:spPr>
          <a:xfrm>
            <a:off x="759600" y="1643600"/>
            <a:ext cx="8094900" cy="30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With </a:t>
            </a:r>
            <a:r>
              <a:rPr lang="en" sz="1400"/>
              <a:t>Log spaced continuous positional bias, extrapolation ratio will decrease thereby transferring between windows will be feasible.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where Δx, Δy and                are the linear-scaled and logspaced coordinates, respectively.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This is reason behind scaling up window resolution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For example extrapolation ratio to shift from 8*8 to 16*16 window size is 1.14x with parameterized approach . It will reduce to 0.33x in log spaced approach.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22" name="Google Shape;2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7750" y="2296700"/>
            <a:ext cx="234315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5825" y="3079000"/>
            <a:ext cx="455300" cy="2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/>
          <p:nvPr>
            <p:ph type="ctrTitle"/>
          </p:nvPr>
        </p:nvSpPr>
        <p:spPr>
          <a:xfrm>
            <a:off x="729450" y="1322450"/>
            <a:ext cx="7463400" cy="9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Oth</a:t>
            </a:r>
            <a:r>
              <a:rPr lang="en" sz="2500"/>
              <a:t>er implementations</a:t>
            </a:r>
            <a:endParaRPr sz="2500"/>
          </a:p>
        </p:txBody>
      </p:sp>
      <p:sp>
        <p:nvSpPr>
          <p:cNvPr id="229" name="Google Shape;229;p31"/>
          <p:cNvSpPr txBox="1"/>
          <p:nvPr>
            <p:ph idx="1" type="subTitle"/>
          </p:nvPr>
        </p:nvSpPr>
        <p:spPr>
          <a:xfrm>
            <a:off x="807899" y="1932900"/>
            <a:ext cx="7528200" cy="32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Zero-Redundancy Optimizer, activation check-pointing and  sequential self-attention computation are other implementations done to save GPU memory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By these settings 3B parameters model is implemented on COCO object detection dataset.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Data hungry issue is resolved by using self supervised approach.</a:t>
            </a:r>
            <a:endParaRPr sz="1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/>
          <p:nvPr>
            <p:ph type="ctrTitle"/>
          </p:nvPr>
        </p:nvSpPr>
        <p:spPr>
          <a:xfrm>
            <a:off x="729450" y="1322450"/>
            <a:ext cx="8005800" cy="8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Results</a:t>
            </a:r>
            <a:endParaRPr sz="2500"/>
          </a:p>
        </p:txBody>
      </p:sp>
      <p:pic>
        <p:nvPicPr>
          <p:cNvPr id="235" name="Google Shape;2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5263" y="1806000"/>
            <a:ext cx="4257675" cy="302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2"/>
          <p:cNvSpPr txBox="1"/>
          <p:nvPr/>
        </p:nvSpPr>
        <p:spPr>
          <a:xfrm>
            <a:off x="6174375" y="4307950"/>
            <a:ext cx="2734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Comparison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is done with respect to COCO dataset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/>
          <p:cNvSpPr txBox="1"/>
          <p:nvPr>
            <p:ph type="ctrTitle"/>
          </p:nvPr>
        </p:nvSpPr>
        <p:spPr>
          <a:xfrm>
            <a:off x="729450" y="1322450"/>
            <a:ext cx="7832100" cy="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Future work</a:t>
            </a:r>
            <a:endParaRPr sz="2500"/>
          </a:p>
        </p:txBody>
      </p:sp>
      <p:sp>
        <p:nvSpPr>
          <p:cNvPr id="242" name="Google Shape;242;p33"/>
          <p:cNvSpPr txBox="1"/>
          <p:nvPr>
            <p:ph idx="1" type="subTitle"/>
          </p:nvPr>
        </p:nvSpPr>
        <p:spPr>
          <a:xfrm>
            <a:off x="794556" y="1974825"/>
            <a:ext cx="7767000" cy="27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Working on reproducing results of SWIN T backbone with Mask RCNN model.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Will try to bring </a:t>
            </a:r>
            <a:r>
              <a:rPr lang="en" sz="1400"/>
              <a:t>novelty</a:t>
            </a:r>
            <a:r>
              <a:rPr lang="en" sz="1400"/>
              <a:t> by working on  dropout layers.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Will implement India Japan POTHOLE  dataset on modified SWIN V2 G model.</a:t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 txBox="1"/>
          <p:nvPr>
            <p:ph type="ctrTitle"/>
          </p:nvPr>
        </p:nvSpPr>
        <p:spPr>
          <a:xfrm>
            <a:off x="729450" y="1322450"/>
            <a:ext cx="8049300" cy="6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References</a:t>
            </a:r>
            <a:endParaRPr sz="2500"/>
          </a:p>
        </p:txBody>
      </p:sp>
      <p:sp>
        <p:nvSpPr>
          <p:cNvPr id="248" name="Google Shape;248;p34"/>
          <p:cNvSpPr txBox="1"/>
          <p:nvPr>
            <p:ph idx="1" type="subTitle"/>
          </p:nvPr>
        </p:nvSpPr>
        <p:spPr>
          <a:xfrm>
            <a:off x="803000" y="1855575"/>
            <a:ext cx="7650000" cy="30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 Image is Worth 16x16 Words: Transformers for Image Recognition at Scale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https://arxiv.org/abs/2010.11929v2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Illustrated Transformer by jay alammar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https://jalammar.github.io/illustrated-transformer/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Swin Transformer: Hierarchical Vision Transformer using Shifted Windows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https://arxiv.org/abs/2103.14030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Attention Is All You Need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https://arxiv.org/abs/1706.03762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Stand-Alone Self-Attention in Vision</a:t>
            </a:r>
            <a:r>
              <a:rPr lang="en" sz="1200"/>
              <a:t> </a:t>
            </a:r>
            <a:r>
              <a:rPr lang="en" sz="1200"/>
              <a:t>Models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https://proceedings.neurips.cc/paper/2019/file/3416a75f4cea9109507cacd8e2f2aefc-Paper.pdf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/>
          <p:nvPr>
            <p:ph type="ctrTitle"/>
          </p:nvPr>
        </p:nvSpPr>
        <p:spPr>
          <a:xfrm>
            <a:off x="729450" y="1322450"/>
            <a:ext cx="7574400" cy="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Brief recap:</a:t>
            </a:r>
            <a:endParaRPr sz="2500"/>
          </a:p>
        </p:txBody>
      </p:sp>
      <p:sp>
        <p:nvSpPr>
          <p:cNvPr id="254" name="Google Shape;254;p35"/>
          <p:cNvSpPr txBox="1"/>
          <p:nvPr>
            <p:ph idx="1" type="subTitle"/>
          </p:nvPr>
        </p:nvSpPr>
        <p:spPr>
          <a:xfrm>
            <a:off x="729600" y="1830725"/>
            <a:ext cx="7704900" cy="28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en" sz="1400">
                <a:solidFill>
                  <a:srgbClr val="000000"/>
                </a:solidFill>
              </a:rPr>
              <a:t>CNNs served as the standard backbone throughout computer vision for many years.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en" sz="1400">
                <a:solidFill>
                  <a:srgbClr val="000000"/>
                </a:solidFill>
              </a:rPr>
              <a:t>Self attention based backbones came into play because of their success in NLP.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en" sz="1400">
                <a:solidFill>
                  <a:srgbClr val="000000"/>
                </a:solidFill>
              </a:rPr>
              <a:t>But the adaption of Transformers into vision is not easy because of large image size and big capacity of the models required.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en" sz="1400">
                <a:solidFill>
                  <a:srgbClr val="000000"/>
                </a:solidFill>
              </a:rPr>
              <a:t>Swin Transformer is one of the attempt to overcome these capacity and resolution issues which gave notable SOTA results in vision community.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</a:rPr>
              <a:t>But interestingly Convnets came back with A ConvNet for the 2020s paper published earlier in this year by Facebook AI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/>
        </p:nvSpPr>
        <p:spPr>
          <a:xfrm>
            <a:off x="358350" y="1333350"/>
            <a:ext cx="77814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Problem statement</a:t>
            </a:r>
            <a:endParaRPr b="1" sz="20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4" name="Google Shape;144;p18"/>
          <p:cNvSpPr txBox="1"/>
          <p:nvPr/>
        </p:nvSpPr>
        <p:spPr>
          <a:xfrm>
            <a:off x="358350" y="1994250"/>
            <a:ext cx="69639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Object Detection</a:t>
            </a:r>
            <a:endParaRPr b="1" sz="20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Locate an object in the image.</a:t>
            </a:r>
            <a:endParaRPr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Create bounding boxes around the target images.</a:t>
            </a:r>
            <a:endParaRPr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6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5" name="Google Shape;14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7500" y="1350063"/>
            <a:ext cx="3373825" cy="24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/>
          <p:cNvPicPr preferRelativeResize="0"/>
          <p:nvPr/>
        </p:nvPicPr>
        <p:blipFill rotWithShape="1">
          <a:blip r:embed="rId4">
            <a:alphaModFix/>
          </a:blip>
          <a:srcRect b="11590" l="0" r="0" t="0"/>
          <a:stretch/>
        </p:blipFill>
        <p:spPr>
          <a:xfrm>
            <a:off x="456425" y="3344300"/>
            <a:ext cx="4661074" cy="16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/>
          <p:nvPr>
            <p:ph type="ctrTitle"/>
          </p:nvPr>
        </p:nvSpPr>
        <p:spPr>
          <a:xfrm>
            <a:off x="729450" y="1322450"/>
            <a:ext cx="77487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ctrTitle"/>
          </p:nvPr>
        </p:nvSpPr>
        <p:spPr>
          <a:xfrm>
            <a:off x="729450" y="1322450"/>
            <a:ext cx="3160800" cy="8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Motivation</a:t>
            </a:r>
            <a:endParaRPr sz="2500"/>
          </a:p>
        </p:txBody>
      </p:sp>
      <p:sp>
        <p:nvSpPr>
          <p:cNvPr id="152" name="Google Shape;152;p19"/>
          <p:cNvSpPr txBox="1"/>
          <p:nvPr>
            <p:ph idx="1" type="subTitle"/>
          </p:nvPr>
        </p:nvSpPr>
        <p:spPr>
          <a:xfrm>
            <a:off x="795500" y="2005100"/>
            <a:ext cx="8020500" cy="28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Transformer is notable for its use of attention to model long-range dependencies in the data which well performed in NLP tasks.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Challenges</a:t>
            </a:r>
            <a:r>
              <a:rPr lang="en"/>
              <a:t> in adapting Transformers from NLP to vision are addressed with hierarchical Transformer i.e Swin Transformer.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Vision models are known to </a:t>
            </a:r>
            <a:r>
              <a:rPr lang="en"/>
              <a:t>perform</a:t>
            </a:r>
            <a:r>
              <a:rPr lang="en"/>
              <a:t> well at high resolutions. This is achieved by Swin Transformer V2 which gave SOTA results in vision community.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>
            <p:ph type="ctrTitle"/>
          </p:nvPr>
        </p:nvSpPr>
        <p:spPr>
          <a:xfrm>
            <a:off x="729450" y="1322450"/>
            <a:ext cx="7748700" cy="8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Literature Survey</a:t>
            </a:r>
            <a:endParaRPr sz="2500"/>
          </a:p>
        </p:txBody>
      </p:sp>
      <p:sp>
        <p:nvSpPr>
          <p:cNvPr id="158" name="Google Shape;158;p20"/>
          <p:cNvSpPr txBox="1"/>
          <p:nvPr>
            <p:ph idx="1" type="subTitle"/>
          </p:nvPr>
        </p:nvSpPr>
        <p:spPr>
          <a:xfrm>
            <a:off x="729450" y="2146750"/>
            <a:ext cx="8042700" cy="27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Swin Transformer : Hierarchical vision transformer using shited windows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Hierarchy, locality and translational invariance are also introduced to vanilla Transformer   encoder architecture.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Shifted windowing scheme is implemented with Transformers.</a:t>
            </a:r>
            <a:endParaRPr sz="14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Vision </a:t>
            </a:r>
            <a:r>
              <a:rPr lang="en"/>
              <a:t>transformer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Transformers are implemented with computer vision problems.</a:t>
            </a:r>
            <a:endParaRPr sz="14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Attention is all you need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Understanding long term dependencies in NLP world. 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/>
        </p:nvSpPr>
        <p:spPr>
          <a:xfrm>
            <a:off x="587175" y="1300650"/>
            <a:ext cx="7759500" cy="30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Advancements with Swin Transformer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>
                <a:solidFill>
                  <a:srgbClr val="000000"/>
                </a:solidFill>
              </a:rPr>
              <a:t>Challenges in adapting Transformers from NLP to vision are addressed with hierarchical Transformer i.e Swin Transformer.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>
                <a:solidFill>
                  <a:srgbClr val="000000"/>
                </a:solidFill>
              </a:rPr>
              <a:t>Vision models are known to perform well at high resolutions. This is achieved by Swin Transformer V2 which gave SOTA results in vision community.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                                                                                          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/>
          <p:nvPr>
            <p:ph type="ctrTitle"/>
          </p:nvPr>
        </p:nvSpPr>
        <p:spPr>
          <a:xfrm>
            <a:off x="729450" y="1322450"/>
            <a:ext cx="8195400" cy="6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The Model</a:t>
            </a:r>
            <a:endParaRPr sz="2500"/>
          </a:p>
        </p:txBody>
      </p:sp>
      <p:pic>
        <p:nvPicPr>
          <p:cNvPr id="169" name="Google Shape;16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550" y="1950650"/>
            <a:ext cx="8532525" cy="253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>
            <p:ph idx="1" type="subTitle"/>
          </p:nvPr>
        </p:nvSpPr>
        <p:spPr>
          <a:xfrm>
            <a:off x="533975" y="1455875"/>
            <a:ext cx="7638900" cy="29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First splits RGB image into non-overlapping patches by patch splitting module.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linear embedding layer is applied on it to project it to arbitrary dimension say C.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Several Swin Transformer blocks (Transformer blocks with modified self attention computation) are applied on it.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produce feature maps similar to typical convolutional layers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Swin Transformer block</a:t>
            </a:r>
            <a:endParaRPr sz="2500"/>
          </a:p>
        </p:txBody>
      </p:sp>
      <p:sp>
        <p:nvSpPr>
          <p:cNvPr id="180" name="Google Shape;180;p24"/>
          <p:cNvSpPr txBox="1"/>
          <p:nvPr>
            <p:ph idx="1" type="subTitle"/>
          </p:nvPr>
        </p:nvSpPr>
        <p:spPr>
          <a:xfrm>
            <a:off x="599350" y="2026800"/>
            <a:ext cx="5219700" cy="29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It consists of shifted window based multi head self attention followed by 2 layer NLP.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GELU non linearity is </a:t>
            </a:r>
            <a:r>
              <a:rPr lang="en" sz="1400"/>
              <a:t>embedded</a:t>
            </a:r>
            <a:r>
              <a:rPr lang="en" sz="1400"/>
              <a:t> in between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layernorm is applied before each MSA module and each MLP module.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residual connection is applied after each module.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Gaussian</a:t>
            </a:r>
            <a:r>
              <a:rPr lang="en" sz="1400"/>
              <a:t> error linear unit</a:t>
            </a:r>
            <a:endParaRPr sz="1400"/>
          </a:p>
        </p:txBody>
      </p:sp>
      <p:pic>
        <p:nvPicPr>
          <p:cNvPr id="181" name="Google Shape;18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8675" y="1950600"/>
            <a:ext cx="2613675" cy="283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4"/>
          <p:cNvPicPr preferRelativeResize="0"/>
          <p:nvPr/>
        </p:nvPicPr>
        <p:blipFill rotWithShape="1">
          <a:blip r:embed="rId4">
            <a:alphaModFix/>
          </a:blip>
          <a:srcRect b="72180" l="0" r="0" t="0"/>
          <a:stretch/>
        </p:blipFill>
        <p:spPr>
          <a:xfrm>
            <a:off x="1811075" y="4097200"/>
            <a:ext cx="4344101" cy="87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83750"/>
            <a:ext cx="4222074" cy="1745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5"/>
          <p:cNvPicPr preferRelativeResize="0"/>
          <p:nvPr/>
        </p:nvPicPr>
        <p:blipFill rotWithShape="1">
          <a:blip r:embed="rId3">
            <a:alphaModFix/>
          </a:blip>
          <a:srcRect b="0" l="10825" r="16467" t="5195"/>
          <a:stretch/>
        </p:blipFill>
        <p:spPr>
          <a:xfrm>
            <a:off x="969875" y="1416625"/>
            <a:ext cx="3476200" cy="33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5"/>
          <p:cNvSpPr txBox="1"/>
          <p:nvPr/>
        </p:nvSpPr>
        <p:spPr>
          <a:xfrm>
            <a:off x="5405025" y="1917900"/>
            <a:ext cx="2996700" cy="16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 V2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Post norm replaced Prenorm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Scaled cosine attention replaced Dot product attention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Log CPB replaced Parameterized approach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